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1" r:id="rId3"/>
  </p:sldMasterIdLst>
  <p:notesMasterIdLst>
    <p:notesMasterId r:id="rId25"/>
  </p:notesMasterIdLst>
  <p:sldIdLst>
    <p:sldId id="314" r:id="rId4"/>
    <p:sldId id="355" r:id="rId5"/>
    <p:sldId id="327" r:id="rId6"/>
    <p:sldId id="358" r:id="rId7"/>
    <p:sldId id="356" r:id="rId8"/>
    <p:sldId id="357" r:id="rId9"/>
    <p:sldId id="360" r:id="rId10"/>
    <p:sldId id="361" r:id="rId11"/>
    <p:sldId id="374" r:id="rId12"/>
    <p:sldId id="362" r:id="rId13"/>
    <p:sldId id="366" r:id="rId14"/>
    <p:sldId id="365" r:id="rId15"/>
    <p:sldId id="363" r:id="rId16"/>
    <p:sldId id="367" r:id="rId17"/>
    <p:sldId id="369" r:id="rId18"/>
    <p:sldId id="368" r:id="rId19"/>
    <p:sldId id="370" r:id="rId20"/>
    <p:sldId id="371" r:id="rId21"/>
    <p:sldId id="372" r:id="rId22"/>
    <p:sldId id="354" r:id="rId23"/>
    <p:sldId id="3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74275" autoAdjust="0"/>
  </p:normalViewPr>
  <p:slideViewPr>
    <p:cSldViewPr snapToGrid="0">
      <p:cViewPr varScale="1">
        <p:scale>
          <a:sx n="82" d="100"/>
          <a:sy n="82" d="100"/>
        </p:scale>
        <p:origin x="13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B3005-18C5-4117-A503-37189327E4CB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A99FD-F03B-493B-9D55-3ECFBE705E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E11EB-81BF-2748-A5FD-17A6A6F7B8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903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Reasonable</a:t>
            </a:r>
            <a:r>
              <a:rPr lang="en-US" altLang="zh-CN" baseline="0" dirty="0" smtClean="0"/>
              <a:t> to reject the linear hypothesis. Wonder if Multiple collinearity exists.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56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2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Compare</a:t>
            </a:r>
            <a:r>
              <a:rPr lang="en-US" altLang="zh-CN" baseline="0" dirty="0" smtClean="0"/>
              <a:t>s to the ridge, lasso doesn’t drop any variables and the coefficient being slightly different.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66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Reasonable</a:t>
            </a:r>
            <a:r>
              <a:rPr lang="en-US" altLang="zh-CN" baseline="0" dirty="0" smtClean="0"/>
              <a:t> to reject the linear hypothesis. Wonder if Multiple collinearity exists.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1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Dimension 1 explain</a:t>
            </a:r>
            <a:r>
              <a:rPr lang="en-US" altLang="zh-CN" baseline="0" dirty="0" smtClean="0"/>
              <a:t> 40$ of the data and dimension 2 explains 25% of the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00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en-US" altLang="zh-CN" baseline="0" dirty="0" smtClean="0"/>
              <a:t> the principle components are statistical significant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980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Red</a:t>
            </a:r>
            <a:r>
              <a:rPr lang="en-US" altLang="zh-CN" baseline="0" dirty="0" smtClean="0"/>
              <a:t> line being the correct prediction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03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0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34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 smtClean="0"/>
              <a:t>Season performance since 1960,</a:t>
            </a:r>
            <a:r>
              <a:rPr lang="en-US" altLang="zh-CN" sz="3200" baseline="0" dirty="0" smtClean="0"/>
              <a:t> but for complete dataset, use after 1980.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329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E11EB-81BF-2748-A5FD-17A6A6F7B8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1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</a:t>
            </a:r>
            <a:r>
              <a:rPr lang="en-US" altLang="zh-CN" baseline="0" dirty="0" smtClean="0"/>
              <a:t> tried the regression on win share, which measures a players contribution of winning a game, but the data was actually calculated by the other variables.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Some</a:t>
            </a:r>
            <a:r>
              <a:rPr lang="en-US" altLang="zh-CN" baseline="0" dirty="0" smtClean="0"/>
              <a:t> NCAA traditional strong team came 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62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Focus</a:t>
            </a:r>
            <a:r>
              <a:rPr lang="en-US" altLang="zh-CN" baseline="0" dirty="0" smtClean="0"/>
              <a:t> on all players average points over the year. Though some small </a:t>
            </a:r>
            <a:r>
              <a:rPr lang="en-US" altLang="zh-CN" baseline="0" dirty="0" err="1" smtClean="0"/>
              <a:t>flucation</a:t>
            </a:r>
            <a:r>
              <a:rPr lang="en-US" altLang="zh-CN" baseline="0" dirty="0" smtClean="0"/>
              <a:t>, but basically remains the same. The highest point being 1987 Michael Jordan.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60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baseline="0" dirty="0" smtClean="0"/>
              <a:t> points shooting decreasing, 3 points shooting increasing, free throw basically remains the same.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1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1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1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Reasonable</a:t>
            </a:r>
            <a:r>
              <a:rPr lang="en-US" altLang="zh-CN" baseline="0" dirty="0" smtClean="0"/>
              <a:t> to reject the linear hypothesis. Wonder if Multiple collinearity exists.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A99FD-F03B-493B-9D55-3ECFBE705E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2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B9CC2-6BC2-5046-A202-A84DD044B11B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908F3-F459-314C-80BF-70D24BA12B3D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9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480FC-0438-5541-B125-B51DB6A554CC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5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8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F8C1D-728B-8D43-9C4C-0E6E1BA82BD3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0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B84FF-C312-B248-A843-7008FE7EC9B7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2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09EE7-4FCC-5E47-BC5F-8573D96C5E51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4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57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BD86-98C4-9E4D-BD11-7A53F54B064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47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F8C1D-728B-8D43-9C4C-0E6E1BA82BD3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8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B70A4-789B-6240-A042-1264AEBC1284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67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B84FF-C312-B248-A843-7008FE7EC9B7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4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09EE7-4FCC-5E47-BC5F-8573D96C5E51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29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BD86-98C4-9E4D-BD11-7A53F54B064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41D2-4E5C-9E44-903A-B7BFBAA898B2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378D8-CB2A-4347-AF1F-34107C398681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2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1E83F-F8E0-F941-9F7F-BA2EB0BCB89B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8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E75A8-8F8F-3447-81CF-F6D8BE34C580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5E224-9FD8-0849-924D-1C01C9A79425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8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6258F-A1F5-9F44-9F27-0E3D2A0D39E7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D7572-4602-A84D-B094-95076D173A55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8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DDA89D-6500-6F47-83F2-2AA7E5AAD9A0}" type="datetimeFigureOut">
              <a:rPr lang="en-US"/>
              <a:pPr>
                <a:defRPr/>
              </a:pPr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095F032-5529-BB41-8B07-FE4729132BA5}" type="datetimeFigureOut">
              <a:rPr lang="en-US"/>
              <a:pPr>
                <a:defRPr/>
              </a:pPr>
              <a:t>6/5/2019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59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095F032-5529-BB41-8B07-FE4729132BA5}" type="datetimeFigureOut">
              <a:rPr lang="en-US"/>
              <a:pPr>
                <a:defRPr/>
              </a:pPr>
              <a:t>6/5/2019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1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9B9EB6-299B-4731-8A68-B3C1607D3357}"/>
              </a:ext>
            </a:extLst>
          </p:cNvPr>
          <p:cNvSpPr txBox="1">
            <a:spLocks/>
          </p:cNvSpPr>
          <p:nvPr/>
        </p:nvSpPr>
        <p:spPr bwMode="auto">
          <a:xfrm>
            <a:off x="406879" y="540347"/>
            <a:ext cx="8450263" cy="4247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altLang="en-US" sz="2400" dirty="0" smtClean="0"/>
              <a:t>TTP 289 Project</a:t>
            </a:r>
            <a:endParaRPr lang="en-US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2F741E0-883A-4B2C-AFFD-6A118AAA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22" y="4361241"/>
            <a:ext cx="9935308" cy="784830"/>
          </a:xfrm>
        </p:spPr>
        <p:txBody>
          <a:bodyPr/>
          <a:lstStyle/>
          <a:p>
            <a:r>
              <a:rPr lang="en-US" altLang="zh-CN" dirty="0" smtClean="0"/>
              <a:t>NBA Player Stats Data Analysis</a:t>
            </a:r>
            <a:endParaRPr lang="zh-CN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753D84-A13B-46FD-95F1-2493AC63946D}"/>
              </a:ext>
            </a:extLst>
          </p:cNvPr>
          <p:cNvSpPr txBox="1">
            <a:spLocks/>
          </p:cNvSpPr>
          <p:nvPr/>
        </p:nvSpPr>
        <p:spPr bwMode="auto">
          <a:xfrm>
            <a:off x="8524608" y="5467407"/>
            <a:ext cx="3133948" cy="4247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altLang="zh-CN" sz="2400" dirty="0" smtClean="0"/>
              <a:t>Ye Chao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8 variables Linear model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164" y="1252173"/>
            <a:ext cx="4930847" cy="47847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1" y="1252172"/>
            <a:ext cx="5376183" cy="44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8 variables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lg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Linear model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39" r="-1"/>
          <a:stretch/>
        </p:blipFill>
        <p:spPr>
          <a:xfrm>
            <a:off x="7023799" y="1049580"/>
            <a:ext cx="4605064" cy="43061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75" y="1340537"/>
            <a:ext cx="5619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Ridge &amp; Lasso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6625" y="1087377"/>
            <a:ext cx="3074795" cy="2976667"/>
            <a:chOff x="562708" y="1209676"/>
            <a:chExt cx="3336052" cy="31428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648"/>
            <a:stretch/>
          </p:blipFill>
          <p:spPr>
            <a:xfrm>
              <a:off x="562708" y="1209676"/>
              <a:ext cx="3084844" cy="277204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776925" y="4027597"/>
              <a:ext cx="2121835" cy="32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Ridge  </a:t>
              </a:r>
              <a:endParaRPr lang="zh-CN" altLang="en-US" sz="1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77974" y="1087377"/>
            <a:ext cx="3438211" cy="3125699"/>
            <a:chOff x="3647552" y="1209676"/>
            <a:chExt cx="3438211" cy="31256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7552" y="1209676"/>
              <a:ext cx="3145134" cy="281792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63928" y="4027598"/>
              <a:ext cx="2121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Lasso </a:t>
              </a:r>
              <a:endParaRPr lang="zh-CN" altLang="en-US" sz="14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8281" y="4213076"/>
            <a:ext cx="10527156" cy="1879814"/>
            <a:chOff x="1216699" y="4213076"/>
            <a:chExt cx="9041306" cy="16426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/>
            <a:srcRect t="2590"/>
            <a:stretch/>
          </p:blipFill>
          <p:spPr>
            <a:xfrm>
              <a:off x="6343230" y="4213076"/>
              <a:ext cx="3914775" cy="156804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t="2565"/>
            <a:stretch/>
          </p:blipFill>
          <p:spPr>
            <a:xfrm>
              <a:off x="1216699" y="4213076"/>
              <a:ext cx="3943350" cy="1642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2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Principle Components Analysis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075"/>
            <a:ext cx="7224765" cy="5856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24765" y="1723864"/>
            <a:ext cx="419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 components = 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2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Principle Components Analysis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788"/>
            <a:ext cx="8768862" cy="59112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17851" y="1559741"/>
            <a:ext cx="2874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3 principle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using their contribution vectors to run the regression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5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Principle Components Analysis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6" y="1245629"/>
            <a:ext cx="9205651" cy="934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5" y="2180492"/>
            <a:ext cx="9205652" cy="36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parametrics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KNN model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70164" y="1047750"/>
            <a:ext cx="6524625" cy="5810250"/>
            <a:chOff x="5670164" y="1047750"/>
            <a:chExt cx="6524625" cy="58102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0164" y="1047750"/>
              <a:ext cx="6524625" cy="5810250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 flipV="1">
              <a:off x="6370655" y="1366576"/>
              <a:ext cx="5516545" cy="47126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45316" y="1964501"/>
            <a:ext cx="5424848" cy="2887790"/>
            <a:chOff x="115011" y="639794"/>
            <a:chExt cx="5424848" cy="288779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565" y="3167331"/>
              <a:ext cx="4814294" cy="36025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5011" y="2421460"/>
              <a:ext cx="4102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True value – Predictive Value</a:t>
              </a:r>
              <a:endParaRPr lang="zh-CN" altLang="en-US" sz="24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5011" y="639794"/>
              <a:ext cx="4102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Cross-validation –  K=5</a:t>
              </a:r>
              <a:endParaRPr lang="zh-CN" altLang="en-US" sz="2400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81" y="2746745"/>
            <a:ext cx="4922591" cy="2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Model Comparison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01940"/>
              </p:ext>
            </p:extLst>
          </p:nvPr>
        </p:nvGraphicFramePr>
        <p:xfrm>
          <a:off x="1627833" y="1748412"/>
          <a:ext cx="7807150" cy="3406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304">
                  <a:extLst>
                    <a:ext uri="{9D8B030D-6E8A-4147-A177-3AD203B41FA5}">
                      <a16:colId xmlns:a16="http://schemas.microsoft.com/office/drawing/2014/main" val="748073649"/>
                    </a:ext>
                  </a:extLst>
                </a:gridCol>
                <a:gridCol w="1879042">
                  <a:extLst>
                    <a:ext uri="{9D8B030D-6E8A-4147-A177-3AD203B41FA5}">
                      <a16:colId xmlns:a16="http://schemas.microsoft.com/office/drawing/2014/main" val="182564999"/>
                    </a:ext>
                  </a:extLst>
                </a:gridCol>
                <a:gridCol w="1577591">
                  <a:extLst>
                    <a:ext uri="{9D8B030D-6E8A-4147-A177-3AD203B41FA5}">
                      <a16:colId xmlns:a16="http://schemas.microsoft.com/office/drawing/2014/main" val="3048717826"/>
                    </a:ext>
                  </a:extLst>
                </a:gridCol>
                <a:gridCol w="1708220">
                  <a:extLst>
                    <a:ext uri="{9D8B030D-6E8A-4147-A177-3AD203B41FA5}">
                      <a16:colId xmlns:a16="http://schemas.microsoft.com/office/drawing/2014/main" val="118086563"/>
                    </a:ext>
                  </a:extLst>
                </a:gridCol>
                <a:gridCol w="1868993">
                  <a:extLst>
                    <a:ext uri="{9D8B030D-6E8A-4147-A177-3AD203B41FA5}">
                      <a16:colId xmlns:a16="http://schemas.microsoft.com/office/drawing/2014/main" val="3206901548"/>
                    </a:ext>
                  </a:extLst>
                </a:gridCol>
              </a:tblGrid>
              <a:tr h="567732"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RMSE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Rsquared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RMSESD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1520654"/>
                  </a:ext>
                </a:extLst>
              </a:tr>
              <a:tr h="56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3944625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0.382137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2831783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158356.8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6305123"/>
                  </a:ext>
                </a:extLst>
              </a:tr>
              <a:tr h="56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Ridge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3949925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0.425962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2835237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101798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170857"/>
                  </a:ext>
                </a:extLst>
              </a:tr>
              <a:tr h="56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Lasso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3950078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0.426373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2824136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142177.3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096131"/>
                  </a:ext>
                </a:extLst>
              </a:tr>
              <a:tr h="56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PCA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4400516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0.309213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3258618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174426.3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6369313"/>
                  </a:ext>
                </a:extLst>
              </a:tr>
              <a:tr h="56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3544878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2408443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140595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69379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627833" y="4632290"/>
            <a:ext cx="7945906" cy="5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Hall of Fame Prediction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3771" y="1167762"/>
            <a:ext cx="54361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STEP1 : Hall of Fame Player Selection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STEP2: Create </a:t>
            </a:r>
            <a:r>
              <a:rPr lang="en-US" altLang="zh-CN" dirty="0" err="1" smtClean="0"/>
              <a:t>HoF</a:t>
            </a:r>
            <a:r>
              <a:rPr lang="en-US" altLang="zh-CN" dirty="0" smtClean="0"/>
              <a:t> identification -- 0-1 binomial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STEP3: Create training sample – former retired players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STEP4: Logistics regression to all variables – not about salary any more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5: Simple logistics to all variable won’t work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6: PCA introduced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7: Logistics regression to 6 principle components</a:t>
            </a:r>
          </a:p>
          <a:p>
            <a:pPr marL="342900" indent="-342900">
              <a:buAutoNum type="arabicParenBoth"/>
            </a:pPr>
            <a:endParaRPr lang="en-US" altLang="zh-CN" dirty="0" smtClean="0"/>
          </a:p>
          <a:p>
            <a:pPr marL="342900" indent="-342900">
              <a:buAutoNum type="arabicParenBoth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7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Hall of Fame Prediction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3771" y="1167762"/>
            <a:ext cx="54361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STEP1 : Hall of Fame Player Selection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STEP2: Create </a:t>
            </a:r>
            <a:r>
              <a:rPr lang="en-US" altLang="zh-CN" dirty="0" err="1" smtClean="0"/>
              <a:t>HoF</a:t>
            </a:r>
            <a:r>
              <a:rPr lang="en-US" altLang="zh-CN" dirty="0" smtClean="0"/>
              <a:t> identification -- 0-1 binomial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STEP3: Create training sample – former retired players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STEP4: Logistics regression to all variables – not about salary any more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5: Simple logistics to all variable won’t work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6: PCA introduced 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STEP 7: Logistics regression to 6 principle components</a:t>
            </a:r>
          </a:p>
          <a:p>
            <a:pPr marL="342900" indent="-342900">
              <a:buAutoNum type="arabicParenBoth"/>
            </a:pPr>
            <a:endParaRPr lang="en-US" altLang="zh-CN" dirty="0" smtClean="0"/>
          </a:p>
          <a:p>
            <a:pPr marL="342900" indent="-342900">
              <a:buAutoNum type="arabicParenBoth"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422"/>
          <a:stretch/>
        </p:blipFill>
        <p:spPr>
          <a:xfrm>
            <a:off x="6593332" y="1473561"/>
            <a:ext cx="3996912" cy="46769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214186" y="965079"/>
            <a:ext cx="0" cy="50811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465661" y="743255"/>
            <a:ext cx="3849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RESULTS </a:t>
            </a:r>
            <a:r>
              <a:rPr lang="en-US" altLang="zh-CN" dirty="0"/>
              <a:t>: Hall of Fame Player Selection</a:t>
            </a:r>
          </a:p>
        </p:txBody>
      </p:sp>
    </p:spTree>
    <p:extLst>
      <p:ext uri="{BB962C8B-B14F-4D97-AF65-F5344CB8AC3E}">
        <p14:creationId xmlns:p14="http://schemas.microsoft.com/office/powerpoint/2010/main" val="17468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484948"/>
            <a:ext cx="8450263" cy="535531"/>
          </a:xfrm>
        </p:spPr>
        <p:txBody>
          <a:bodyPr/>
          <a:lstStyle/>
          <a:p>
            <a:r>
              <a:rPr lang="en-US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About the Dataset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8071" y="1020479"/>
            <a:ext cx="108634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dataset contains aggregate </a:t>
            </a:r>
            <a:r>
              <a:rPr lang="en-US" altLang="zh-CN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individual statistics for 67 NBA seasons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including basic box-score attributes such as points, assists, rebounds etc. With over 24k rows, the dataset has 53 variables, listed as follow: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</a:rPr>
              <a:t/>
            </a:r>
            <a:b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sz="2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846362" y="2196187"/>
            <a:ext cx="11345638" cy="4093428"/>
            <a:chOff x="295656" y="1627405"/>
            <a:chExt cx="11345638" cy="4093428"/>
          </a:xfrm>
        </p:grpSpPr>
        <p:sp>
          <p:nvSpPr>
            <p:cNvPr id="3" name="矩形 2"/>
            <p:cNvSpPr/>
            <p:nvPr/>
          </p:nvSpPr>
          <p:spPr>
            <a:xfrm>
              <a:off x="295656" y="1688961"/>
              <a:ext cx="4111752" cy="3847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Year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Season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Player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name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 err="1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Pos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Position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Age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Tm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Team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Games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Games Started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MP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Minutes Played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PER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Player Efficiency Rating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TS%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True Shooting %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3Par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3-Point Attempt Rate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 err="1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FTr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Free Throw Rate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ORB%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Offensive Rebound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DRB%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Defensive Rebound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TRB%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Total Rebound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ea typeface="等线" panose="02010600030101010101" pitchFamily="2" charset="-122"/>
                </a:rPr>
                <a:t/>
              </a:r>
              <a:br>
                <a:rPr lang="en-US" altLang="zh-CN" sz="2000" dirty="0"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endParaRPr lang="zh-CN" altLang="en-US" sz="1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4200144" y="1688961"/>
              <a:ext cx="3526536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AST%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Assist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STL%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Steal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BLK%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Block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TOV%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Turnover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USG%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Usage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OWS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Offensive Win Shares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DWS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Defensive Win Shares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WS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Win Shares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WS/48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Win Shares Per 48 Minutes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OBPM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Offensive Box Plus/Minus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DBPM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Defensive Box Plus/Minus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 err="1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BPMBox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Plus/Minus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kern="100" dirty="0" err="1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VORPValue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Over Replacement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FG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Field Goals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FGA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Field Goal </a:t>
              </a:r>
              <a:r>
                <a:rPr lang="en-US" altLang="zh-CN" sz="1400" kern="100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Attempts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059272" y="1627405"/>
              <a:ext cx="3582022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kern="100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3P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3-Point Field Goals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3PA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3-Point Field Goal Attempts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3P%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3-Point Field Goal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2P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2-Point Field Goals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2PA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2-Point Field Goal Attempts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2P%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2-Point Field Goal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 smtClean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FT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Free Throws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FTA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Free Throw Attempts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FT%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Free Throw Percentage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ORB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Offensive Rebounds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DRB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Defensive Rebounds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TRB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Total Rebounds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AST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Assists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STL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Steals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BLK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Blocks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TOV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Turnovers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PF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Personal Fouls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b="1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PTS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Points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5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12648"/>
            <a:ext cx="10939526" cy="480131"/>
          </a:xfrm>
        </p:spPr>
        <p:txBody>
          <a:bodyPr/>
          <a:lstStyle/>
          <a:p>
            <a:r>
              <a:rPr lang="en-US" altLang="zh-CN" sz="2800" b="1" dirty="0" smtClean="0"/>
              <a:t>Conclusion</a:t>
            </a:r>
            <a:endParaRPr lang="zh-CN" altLang="zh-CN" sz="3200" dirty="0"/>
          </a:p>
        </p:txBody>
      </p:sp>
      <p:sp>
        <p:nvSpPr>
          <p:cNvPr id="2" name="矩形 1"/>
          <p:cNvSpPr/>
          <p:nvPr/>
        </p:nvSpPr>
        <p:spPr>
          <a:xfrm>
            <a:off x="1084919" y="1045946"/>
            <a:ext cx="10786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All players ’average points basically 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remains constant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Players are shoot more 3 points and less 2 points, and players are getting more free throws 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NCAA traditional competitive teams are sending the most players to NBA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KNN model best fit with the salary 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Hof prediction table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8281" y="3588612"/>
            <a:ext cx="11323510" cy="1383320"/>
            <a:chOff x="548281" y="3038106"/>
            <a:chExt cx="11323510" cy="1383320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582796A9-974B-4B75-B298-85751892401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8281" y="3038106"/>
              <a:ext cx="10939526" cy="480131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r>
                <a:rPr lang="en-US" altLang="zh-CN" sz="2800" b="1" dirty="0" smtClean="0"/>
                <a:t>Future Work</a:t>
              </a:r>
              <a:endParaRPr lang="zh-CN" altLang="zh-CN" sz="32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084919" y="3633903"/>
              <a:ext cx="10786872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Potential reason for residuals being</a:t>
              </a:r>
              <a:r>
                <a:rPr lang="en-US" altLang="zh-CN" sz="1600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large: high salary player got injury in a particular season</a:t>
              </a:r>
            </a:p>
            <a:p>
              <a:pPr marL="285750" lvl="0" indent="-28575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See how the Hall of Fame prediction possibility varies using different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6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9B9EB6-299B-4731-8A68-B3C1607D3357}"/>
              </a:ext>
            </a:extLst>
          </p:cNvPr>
          <p:cNvSpPr txBox="1">
            <a:spLocks/>
          </p:cNvSpPr>
          <p:nvPr/>
        </p:nvSpPr>
        <p:spPr bwMode="auto">
          <a:xfrm>
            <a:off x="406879" y="540347"/>
            <a:ext cx="8450263" cy="4247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altLang="en-US" sz="2400" dirty="0" smtClean="0"/>
              <a:t>TTP 289 Project</a:t>
            </a:r>
            <a:endParaRPr lang="en-US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2F741E0-883A-4B2C-AFFD-6A118AAA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22" y="4361241"/>
            <a:ext cx="9935308" cy="784830"/>
          </a:xfrm>
        </p:spPr>
        <p:txBody>
          <a:bodyPr/>
          <a:lstStyle/>
          <a:p>
            <a:r>
              <a:rPr lang="en-US" altLang="zh-CN" dirty="0" smtClean="0"/>
              <a:t>NBA Player Stats Data Analysis</a:t>
            </a:r>
            <a:endParaRPr lang="zh-CN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753D84-A13B-46FD-95F1-2493AC63946D}"/>
              </a:ext>
            </a:extLst>
          </p:cNvPr>
          <p:cNvSpPr txBox="1">
            <a:spLocks/>
          </p:cNvSpPr>
          <p:nvPr/>
        </p:nvSpPr>
        <p:spPr bwMode="auto">
          <a:xfrm>
            <a:off x="8524608" y="5467407"/>
            <a:ext cx="3133948" cy="4247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altLang="zh-CN" sz="2400" dirty="0" smtClean="0"/>
              <a:t>Ye Chao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785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484948"/>
            <a:ext cx="8450263" cy="535531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I did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529" y="1428254"/>
            <a:ext cx="1065977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Did a basic analysis of the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Brought in players' salary data and did some regression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 model on players that could go into the NBA Hall of Fame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484948"/>
            <a:ext cx="10243766" cy="535531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Basic Analysis – Where they started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949"/>
            <a:ext cx="12025423" cy="56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263349"/>
            <a:ext cx="10243766" cy="978729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Basic Analysis – Average Points over the years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531"/>
            <a:ext cx="12192000" cy="56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484948"/>
            <a:ext cx="10243766" cy="535531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Basic Analysis – How they score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0479"/>
            <a:ext cx="12192000" cy="58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263349"/>
            <a:ext cx="11030576" cy="978729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on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players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season performance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52624" y="1722475"/>
            <a:ext cx="10526233" cy="3109338"/>
            <a:chOff x="723014" y="1477926"/>
            <a:chExt cx="10526233" cy="3109338"/>
          </a:xfrm>
        </p:grpSpPr>
        <p:sp>
          <p:nvSpPr>
            <p:cNvPr id="2" name="文本框 1"/>
            <p:cNvSpPr txBox="1"/>
            <p:nvPr/>
          </p:nvSpPr>
          <p:spPr>
            <a:xfrm>
              <a:off x="723014" y="1477926"/>
              <a:ext cx="105262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800" dirty="0" smtClean="0"/>
                <a:t>The use of ‘</a:t>
              </a:r>
              <a:r>
                <a:rPr lang="en-US" altLang="zh-CN" sz="2800" dirty="0" err="1" smtClean="0"/>
                <a:t>real.salary</a:t>
              </a:r>
              <a:r>
                <a:rPr lang="en-US" altLang="zh-CN" sz="2800" dirty="0" smtClean="0"/>
                <a:t>’, an annual 2% monetary inflation rate is introduced.</a:t>
              </a:r>
              <a:endParaRPr lang="zh-CN" altLang="en-US" sz="28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t="1" b="11514"/>
            <a:stretch/>
          </p:blipFill>
          <p:spPr>
            <a:xfrm>
              <a:off x="1118616" y="2432033"/>
              <a:ext cx="9735028" cy="24511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23014" y="2892056"/>
              <a:ext cx="10526233" cy="1695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2800" dirty="0" smtClean="0"/>
                <a:t>Simple linear model, Ridge model, Lasso model, PCA model, and KNN model are considered and being compared.  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0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484948"/>
            <a:ext cx="10243766" cy="535531"/>
          </a:xfrm>
        </p:spPr>
        <p:txBody>
          <a:bodyPr/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Variables Selection</a:t>
            </a:r>
            <a:endParaRPr lang="en-US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0479"/>
            <a:ext cx="6432699" cy="56990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94205" y="1020479"/>
            <a:ext cx="4199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(1) Based on the correlation plot, selected some variables that have low correlation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794205" y="2623487"/>
            <a:ext cx="4199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(2) </a:t>
            </a:r>
            <a:r>
              <a:rPr lang="en-US" altLang="zh-CN" sz="2400" dirty="0" err="1" smtClean="0"/>
              <a:t>StepAIC</a:t>
            </a:r>
            <a:r>
              <a:rPr lang="en-US" altLang="zh-CN" sz="2400" dirty="0" smtClean="0"/>
              <a:t>(model, direction= “backward”)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794204" y="3857163"/>
            <a:ext cx="46676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(3) 8 </a:t>
            </a:r>
            <a:r>
              <a:rPr lang="en-US" altLang="zh-CN" sz="2400" dirty="0"/>
              <a:t>variables </a:t>
            </a:r>
            <a:r>
              <a:rPr lang="en-US" altLang="zh-CN" sz="2400" dirty="0" smtClean="0"/>
              <a:t>were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r>
              <a:rPr lang="en-US" altLang="zh-CN" sz="1400" dirty="0" smtClean="0"/>
              <a:t>lm(formula </a:t>
            </a:r>
            <a:r>
              <a:rPr lang="en-US" altLang="zh-CN" sz="1400" dirty="0"/>
              <a:t>= </a:t>
            </a:r>
            <a:r>
              <a:rPr lang="en-US" altLang="zh-CN" sz="1400" dirty="0" err="1"/>
              <a:t>real.salary</a:t>
            </a:r>
            <a:r>
              <a:rPr lang="en-US" altLang="zh-CN" sz="1400" dirty="0"/>
              <a:t> ~ Age </a:t>
            </a:r>
            <a:r>
              <a:rPr lang="en-US" altLang="zh-CN" sz="1400" dirty="0" smtClean="0"/>
              <a:t>+ </a:t>
            </a:r>
            <a:r>
              <a:rPr lang="en-US" altLang="zh-CN" sz="1400" dirty="0" err="1"/>
              <a:t>Total.rebound.percetage</a:t>
            </a:r>
            <a:r>
              <a:rPr lang="en-US" altLang="zh-CN" sz="1400" dirty="0"/>
              <a:t> + 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Assist.percetage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Steal.percetage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+ </a:t>
            </a:r>
            <a:r>
              <a:rPr lang="en-US" altLang="zh-CN" sz="1400" dirty="0" err="1" smtClean="0"/>
              <a:t>Field.goal.percetage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+ </a:t>
            </a:r>
            <a:r>
              <a:rPr lang="en-US" altLang="zh-CN" sz="1400" dirty="0" err="1" smtClean="0"/>
              <a:t>Free.throw.percetage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+ height </a:t>
            </a:r>
            <a:r>
              <a:rPr lang="en-US" altLang="zh-CN" sz="1400" dirty="0" smtClean="0"/>
              <a:t>+ </a:t>
            </a:r>
            <a:r>
              <a:rPr lang="en-US" altLang="zh-CN" sz="1400" dirty="0" err="1" smtClean="0"/>
              <a:t>Average.points</a:t>
            </a:r>
            <a:r>
              <a:rPr lang="en-US" altLang="zh-CN" sz="1400" dirty="0" smtClean="0"/>
              <a:t>, </a:t>
            </a:r>
            <a:endParaRPr lang="en-US" altLang="zh-CN" sz="1400" dirty="0"/>
          </a:p>
          <a:p>
            <a:r>
              <a:rPr lang="en-US" altLang="zh-CN" sz="1400" dirty="0" smtClean="0"/>
              <a:t>data </a:t>
            </a:r>
            <a:r>
              <a:rPr lang="en-US" altLang="zh-CN" sz="1400" dirty="0"/>
              <a:t>= </a:t>
            </a:r>
            <a:r>
              <a:rPr lang="en-US" altLang="zh-CN" sz="1400" dirty="0" err="1"/>
              <a:t>Season_salary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16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82796A9-974B-4B75-B298-8575189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" y="540347"/>
            <a:ext cx="10243766" cy="424732"/>
          </a:xfrm>
        </p:spPr>
        <p:txBody>
          <a:bodyPr/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 Regression – 8 variables Linear model</a:t>
            </a:r>
            <a:endParaRPr lang="en-US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1" y="1252172"/>
            <a:ext cx="5376183" cy="44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954</Words>
  <Application>Microsoft Office PowerPoint</Application>
  <PresentationFormat>宽屏</PresentationFormat>
  <Paragraphs>183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Proxima Nova</vt:lpstr>
      <vt:lpstr>DengXian</vt:lpstr>
      <vt:lpstr>DengXian</vt:lpstr>
      <vt:lpstr>微软雅黑</vt:lpstr>
      <vt:lpstr>Arial</vt:lpstr>
      <vt:lpstr>Calibri</vt:lpstr>
      <vt:lpstr>Times New Roman</vt:lpstr>
      <vt:lpstr>Custom Design</vt:lpstr>
      <vt:lpstr>1_Office Theme</vt:lpstr>
      <vt:lpstr>2_Office Theme</vt:lpstr>
      <vt:lpstr>NBA Player Stats Data Analysis</vt:lpstr>
      <vt:lpstr>About the Dataset</vt:lpstr>
      <vt:lpstr>What I did</vt:lpstr>
      <vt:lpstr>Basic Analysis – Where they started</vt:lpstr>
      <vt:lpstr>Basic Analysis – Average Points over the years</vt:lpstr>
      <vt:lpstr>Basic Analysis – How they score</vt:lpstr>
      <vt:lpstr>Salary Regression on players season performance</vt:lpstr>
      <vt:lpstr>Salary Regression – Variables Selection</vt:lpstr>
      <vt:lpstr>Salary Regression – 8 variables Linear model</vt:lpstr>
      <vt:lpstr>Salary Regression – 8 variables Linear model</vt:lpstr>
      <vt:lpstr>Salary Regression – 8 variables lg Linear model</vt:lpstr>
      <vt:lpstr>Salary Regression – Ridge &amp; Lasso</vt:lpstr>
      <vt:lpstr>Salary Regression – Principle Components Analysis</vt:lpstr>
      <vt:lpstr>Salary Regression – Principle Components Analysis</vt:lpstr>
      <vt:lpstr>Salary Regression – Principle Components Analysis</vt:lpstr>
      <vt:lpstr>Salary Regression – Non-parametrics KNN model</vt:lpstr>
      <vt:lpstr>Salary Regression – Model Comparison</vt:lpstr>
      <vt:lpstr>Hall of Fame Prediction</vt:lpstr>
      <vt:lpstr>Hall of Fame Prediction</vt:lpstr>
      <vt:lpstr>Conclusion</vt:lpstr>
      <vt:lpstr>NBA Player Stats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Leaf_Chao CHAO</dc:creator>
  <cp:lastModifiedBy>Leaf_Chao CHAO</cp:lastModifiedBy>
  <cp:revision>111</cp:revision>
  <dcterms:created xsi:type="dcterms:W3CDTF">2018-12-02T00:28:21Z</dcterms:created>
  <dcterms:modified xsi:type="dcterms:W3CDTF">2019-06-04T19:06:08Z</dcterms:modified>
</cp:coreProperties>
</file>